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71" r:id="rId7"/>
    <p:sldId id="263" r:id="rId8"/>
    <p:sldId id="275" r:id="rId9"/>
    <p:sldId id="266" r:id="rId10"/>
    <p:sldId id="267" r:id="rId11"/>
    <p:sldId id="268" r:id="rId12"/>
    <p:sldId id="273" r:id="rId13"/>
  </p:sldIdLst>
  <p:sldSz cx="9144000" cy="6858000" type="screen4x3"/>
  <p:notesSz cx="6858000" cy="9144000"/>
  <p:custDataLst>
    <p:tags r:id="rId14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5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637" autoAdjust="0"/>
  </p:normalViewPr>
  <p:slideViewPr>
    <p:cSldViewPr>
      <p:cViewPr varScale="1">
        <p:scale>
          <a:sx n="108" d="100"/>
          <a:sy n="108" d="100"/>
        </p:scale>
        <p:origin x="5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40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26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28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37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39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45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72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49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09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0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95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9798D-C30B-4755-A5C8-C8B5B4DFF174}" type="datetimeFigureOut">
              <a:rPr lang="it-IT" smtClean="0"/>
              <a:t>08/03/19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A4670-BC52-40CC-AAE7-229E6036C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85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Corso Altura Crociera - Obbiettivi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276873"/>
            <a:ext cx="8229600" cy="288032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 corso si prefigge come obiettivo primario di formare equipaggi e capibarca al fine di gestire in autonomia e sicurezza una barca a vela d'altura in crociera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5388680"/>
            <a:ext cx="1274934" cy="12378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3CDE948-A250-4A93-BF2C-F6327D767C2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796D103-C211-41CF-9EB7-F7387A0471FD}"/>
              </a:ext>
            </a:extLst>
          </p:cNvPr>
          <p:cNvSpPr/>
          <p:nvPr/>
        </p:nvSpPr>
        <p:spPr>
          <a:xfrm>
            <a:off x="457200" y="476672"/>
            <a:ext cx="8229600" cy="12378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499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0722" y="332655"/>
            <a:ext cx="8835774" cy="5112569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 algn="ctr">
              <a:buNone/>
            </a:pP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Documentazione necessaria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Domanda di ammissione al sodalizio</a:t>
            </a:r>
          </a:p>
          <a:p>
            <a:pPr marL="0" indent="0">
              <a:buNone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Certificato medico per la pratica sportiva non agonistica (medico di base o altro medico)</a:t>
            </a:r>
          </a:p>
          <a:p>
            <a:pPr marL="0" indent="0">
              <a:buNone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Affiliazione alla FIV (tessera assicurativa)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866" y="5315527"/>
            <a:ext cx="1274934" cy="12378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49EA3F4-C480-4A3C-B58B-6822B6A075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A78DD98-303A-402F-9556-689476BA8F7F}"/>
              </a:ext>
            </a:extLst>
          </p:cNvPr>
          <p:cNvSpPr/>
          <p:nvPr/>
        </p:nvSpPr>
        <p:spPr>
          <a:xfrm>
            <a:off x="641041" y="895024"/>
            <a:ext cx="8229600" cy="6617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09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322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it-IT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Info utili </a:t>
            </a:r>
            <a:b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it-IT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59" y="815976"/>
            <a:ext cx="8835774" cy="51125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it-IT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it-IT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Coordinate degli istituti bancari su cui è possibile fare il versamento della quota di iscrizione 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(intestati a Lega Navale Italiana – Sezione di Napoli)</a:t>
            </a:r>
            <a:r>
              <a:rPr lang="it-IT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pPr marL="0" indent="0">
              <a:buNone/>
            </a:pPr>
            <a:endParaRPr lang="it-IT" sz="3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Iban IT 14 k 0100 50340 7000000013806 presso B.N.L. - BIC/SWIFT: BNLIITRR </a:t>
            </a:r>
          </a:p>
          <a:p>
            <a:pPr marL="0" indent="0">
              <a:buNone/>
            </a:pP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Iban IT 65 R 0623 00353 5000063549761 presso Cariparma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544" y="5443083"/>
            <a:ext cx="1274934" cy="12378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F44C82D-4EA9-4E30-9F4A-6C03BD328C6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6681BF6-5F92-44FD-9BD3-D61D79ED6FB8}"/>
              </a:ext>
            </a:extLst>
          </p:cNvPr>
          <p:cNvSpPr/>
          <p:nvPr/>
        </p:nvSpPr>
        <p:spPr>
          <a:xfrm>
            <a:off x="641041" y="823016"/>
            <a:ext cx="8229600" cy="6617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80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2880320"/>
          </a:xfrm>
        </p:spPr>
        <p:txBody>
          <a:bodyPr/>
          <a:lstStyle/>
          <a:p>
            <a:endParaRPr lang="it-IT" dirty="0"/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 barca </a:t>
            </a:r>
          </a:p>
          <a:p>
            <a:pPr marL="0" indent="0" algn="ctr">
              <a:buNone/>
            </a:pPr>
            <a:endParaRPr lang="it-IT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1AD9CC6-F60A-4C12-BD98-FCBA0BFD4FA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2227"/>
            <a:ext cx="8352928" cy="60123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250" y="5620167"/>
            <a:ext cx="1274934" cy="123783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6" y="251936"/>
            <a:ext cx="8280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Buon Vento </a:t>
            </a:r>
            <a:r>
              <a:rPr lang="it-IT" sz="3200" b="1"/>
              <a:t>a tutti!</a:t>
            </a:r>
            <a:r>
              <a:rPr lang="it-IT" sz="3200" b="1" dirty="0"/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354359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556792"/>
            <a:ext cx="9145016" cy="39604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Soci Lega Navale Italiana</a:t>
            </a:r>
          </a:p>
          <a:p>
            <a:pPr marL="0" indent="0" algn="ctr">
              <a:buNone/>
            </a:pPr>
            <a:endParaRPr lang="it-IT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Patentati vela e motore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che vogliono perfezionare le abilità acquisite con la patente nautica affinando la padronanza delle manovre e le competenze  necessarie al comando di una imbarcazione. </a:t>
            </a:r>
          </a:p>
          <a:p>
            <a:pPr marL="0" indent="0">
              <a:buNone/>
            </a:pP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Futuri patentati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che vogliono affiancare all’ottenimento della patente nautica un efficace percorso di approfondimento teorico e pratico delle indispensabili competenze e abilità necessarie al comando di una imbarcazione. </a:t>
            </a:r>
          </a:p>
          <a:p>
            <a:pPr marL="0" indent="0">
              <a:buNone/>
            </a:pP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Amanti del mare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 della navigazione a vela non proiettati (ancora) al comando, che desiderano sviluppare senso marino e apprendere rudimenti teorico pratici di navigazione e vita di bordo.  </a:t>
            </a:r>
          </a:p>
          <a:p>
            <a:pPr marL="0" indent="0">
              <a:buNone/>
            </a:pP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574" y="5620167"/>
            <a:ext cx="1274934" cy="1237833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582960" y="445531"/>
            <a:ext cx="8103840" cy="1080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Corso Altura Crociera - Destinatari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F50A404-6D72-4F53-A512-A2F759FAFE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3AEF261-183E-4A2D-B755-F426CAA735A4}"/>
              </a:ext>
            </a:extLst>
          </p:cNvPr>
          <p:cNvSpPr/>
          <p:nvPr/>
        </p:nvSpPr>
        <p:spPr>
          <a:xfrm>
            <a:off x="971600" y="548470"/>
            <a:ext cx="7589440" cy="8691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47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2880" y="1700808"/>
            <a:ext cx="8229600" cy="4032447"/>
          </a:xfrm>
        </p:spPr>
        <p:txBody>
          <a:bodyPr>
            <a:normAutofit fontScale="40000" lnSpcReduction="20000"/>
          </a:bodyPr>
          <a:lstStyle/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it-IT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 corso prevede le seguenti formule: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4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Base:</a:t>
            </a:r>
            <a:r>
              <a:rPr lang="it-IT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0" indent="0">
              <a:buNone/>
            </a:pPr>
            <a:r>
              <a:rPr lang="it-IT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Otto lezioni pratiche da tre ore in giorni e fascia oraria da concordare; </a:t>
            </a:r>
          </a:p>
          <a:p>
            <a:pPr marL="0" indent="0">
              <a:buNone/>
            </a:pPr>
            <a:endParaRPr lang="it-IT" sz="4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45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Day</a:t>
            </a:r>
            <a:r>
              <a:rPr lang="it-IT" sz="4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cruise: </a:t>
            </a:r>
            <a:r>
              <a:rPr lang="it-IT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due giornate con lezione teorico/pratica dalle 09.30 al tramonto; </a:t>
            </a:r>
          </a:p>
          <a:p>
            <a:pPr marL="0" indent="0">
              <a:buNone/>
            </a:pPr>
            <a:endParaRPr lang="it-IT" sz="4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45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One</a:t>
            </a:r>
            <a:r>
              <a:rPr lang="it-IT" sz="4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sz="45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day</a:t>
            </a:r>
            <a:r>
              <a:rPr lang="it-IT" sz="4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cruise +4 : </a:t>
            </a:r>
            <a:r>
              <a:rPr lang="it-IT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una giornata con lezione teorico/pratica dalle 09.30 al tramonto; più quattro uscite come da formula base. </a:t>
            </a:r>
          </a:p>
          <a:p>
            <a:pPr marL="0" indent="0">
              <a:buNone/>
            </a:pPr>
            <a:endParaRPr lang="it-IT" sz="4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4500" b="1" u="sng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Week end:  </a:t>
            </a:r>
            <a:r>
              <a:rPr lang="it-IT" sz="45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Dalle 09.30 del sabato mattina alla domenica al tramonto </a:t>
            </a:r>
          </a:p>
          <a:p>
            <a:endParaRPr lang="it-IT" sz="4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r>
              <a:rPr lang="it-IT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Per tutte le formule, sono previste 9 lezioni teoriche collettive, il venerdì dalle 19:00 alle 21:00 circa.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546" y="5445224"/>
            <a:ext cx="1274934" cy="1237833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533400" y="382577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Altura Crociera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CEC9724-090F-47A1-83C6-A779972011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95DCD5F-AF5F-4AF2-8404-887CF37CB1D0}"/>
              </a:ext>
            </a:extLst>
          </p:cNvPr>
          <p:cNvSpPr/>
          <p:nvPr/>
        </p:nvSpPr>
        <p:spPr>
          <a:xfrm>
            <a:off x="662880" y="390968"/>
            <a:ext cx="8176320" cy="87779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88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2880" y="1706155"/>
            <a:ext cx="7900592" cy="515184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 </a:t>
            </a:r>
            <a:r>
              <a:rPr lang="it-IT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Programma </a:t>
            </a:r>
            <a:r>
              <a:rPr lang="it-IT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1/2</a:t>
            </a:r>
            <a:r>
              <a:rPr lang="it-IT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pPr marL="0" indent="0">
              <a:buNone/>
            </a:pPr>
            <a:endParaRPr lang="it-IT" sz="3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Attività preparatorie: studio delle carte nautiche e dei portolani; tracciamento della rotta; rifornimenti; cambusa (cucina a bordo facoltativo solo per le formule </a:t>
            </a:r>
            <a:r>
              <a:rPr lang="it-IT" sz="3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day</a:t>
            </a: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cruise e week end) etc. </a:t>
            </a:r>
          </a:p>
          <a:p>
            <a:pPr marL="0" indent="0">
              <a:buNone/>
            </a:pPr>
            <a:endParaRPr lang="it-IT" sz="3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Distribuzione dei compiti e posizioni; </a:t>
            </a:r>
          </a:p>
          <a:p>
            <a:pPr marL="0" indent="0">
              <a:buNone/>
            </a:pPr>
            <a:endParaRPr lang="it-IT" sz="3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Conoscenza ed applicazione delle norme di sicurezza uso delle dotazioni di bordo e comportamento da tenere in navigazione ed in caso di pericolo. </a:t>
            </a:r>
          </a:p>
          <a:p>
            <a:pPr marL="0" indent="0">
              <a:buNone/>
            </a:pPr>
            <a:endParaRPr lang="it-IT" sz="3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Descrizione ed uso della strumentazione di bordo; </a:t>
            </a:r>
          </a:p>
          <a:p>
            <a:pPr marL="0" indent="0">
              <a:buNone/>
            </a:pPr>
            <a:endParaRPr lang="it-IT" sz="3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Pratica dell’imbarcazione a vela; 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Condotta dell’imbarcazione a vela con manovre;</a:t>
            </a:r>
          </a:p>
          <a:p>
            <a:pPr marL="0" indent="0">
              <a:buNone/>
            </a:pPr>
            <a:endParaRPr lang="it-IT" sz="35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Operazioni di ormeggio e relative problematiche; </a:t>
            </a:r>
            <a:b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it-IT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manovra di ancoraggio; </a:t>
            </a:r>
          </a:p>
          <a:p>
            <a:pPr marL="0" indent="0">
              <a:buNone/>
            </a:pPr>
            <a:endParaRPr lang="it-IT" sz="35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41" y="5345529"/>
            <a:ext cx="1274934" cy="1237833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33872" y="3002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Altura Crociera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BA9BF61-965D-4310-9767-8DDC6D5577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A1358A2-8080-48C3-9DF1-CA342AA211B6}"/>
              </a:ext>
            </a:extLst>
          </p:cNvPr>
          <p:cNvSpPr/>
          <p:nvPr/>
        </p:nvSpPr>
        <p:spPr>
          <a:xfrm>
            <a:off x="699979" y="274638"/>
            <a:ext cx="7863493" cy="92211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54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9807" y="815976"/>
            <a:ext cx="8229600" cy="504055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 Programma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1/2</a:t>
            </a: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pPr marL="0" indent="0">
              <a:buNone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Come fermare la barca al vento; cappa filante; recupero di uomo in mare;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Uso del barometro, osservazione e valutazione autonoma di fenomeni meteorologici; registrazione dei bollettini ufficiali con commento e confronto con le valutazioni effettuate;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Esercitazioni di carteggio, punto nave, rilevamento di rotta di collisione;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Conoscenza ed applicazione delle norme per evitare gli abbordi in mare;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Rilevamenti di punti cospicui; riconoscimento dei segnali marittimi diurni e notturni;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Rilevamento dei fari e riconoscimento in base alla frequenza;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Individuazione notturna di altre imbarcazioni e comportamento da tenere; </a:t>
            </a:r>
          </a:p>
          <a:p>
            <a:pPr marL="0" indent="0">
              <a:buNone/>
            </a:pPr>
            <a:endParaRPr lang="it-IT" sz="3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Riparazione di piccole avarie. </a:t>
            </a:r>
          </a:p>
          <a:p>
            <a:pPr marL="0" indent="0" algn="ctr">
              <a:buNone/>
            </a:pPr>
            <a:endParaRPr lang="it-IT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866" y="5423107"/>
            <a:ext cx="1274934" cy="12378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EF9E647-429D-4374-A6F3-824CAA88F6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67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016" y="0"/>
            <a:ext cx="4104456" cy="2883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936"/>
            <a:ext cx="5507724" cy="413351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851172"/>
            <a:ext cx="3923928" cy="4006828"/>
          </a:xfrm>
          <a:prstGeom prst="rect">
            <a:avLst/>
          </a:prstGeom>
        </p:spPr>
      </p:pic>
      <p:pic>
        <p:nvPicPr>
          <p:cNvPr id="14" name="Segnaposto contenuto 13"/>
          <p:cNvPicPr>
            <a:picLocks noGrp="1" noChangeAspect="1"/>
          </p:cNvPicPr>
          <p:nvPr>
            <p:ph idx="1"/>
          </p:nvPr>
        </p:nvPicPr>
        <p:blipFill>
          <a:blip r:embed="rId5"/>
          <a:srcRect t="10966" b="10966"/>
          <a:stretch>
            <a:fillRect/>
          </a:stretch>
        </p:blipFill>
        <p:spPr>
          <a:xfrm>
            <a:off x="-37199" y="0"/>
            <a:ext cx="5056587" cy="2852936"/>
          </a:xfrm>
        </p:spPr>
      </p:pic>
    </p:spTree>
    <p:extLst>
      <p:ext uri="{BB962C8B-B14F-4D97-AF65-F5344CB8AC3E}">
        <p14:creationId xmlns:p14="http://schemas.microsoft.com/office/powerpoint/2010/main" val="3950803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7682" y="53752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Argomenti Lezioni Teoriche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836712"/>
            <a:ext cx="9036496" cy="59766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it-IT" sz="1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endParaRPr lang="it-IT" sz="105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Tecniche di base della navigazione a vela I: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Gli armi principali, riconoscere il vento, le andature e le regolazioni delle vele, la tecnica del bordeggio, scelta del piano velico in funzione delle condizioni meteo. </a:t>
            </a:r>
          </a:p>
          <a:p>
            <a:pPr marL="0" indent="0">
              <a:buNone/>
            </a:pPr>
            <a:endParaRPr lang="it-IT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METEO: 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Dove reperire le informazioni ufficiali, come leggerle e come applicarle in pratica. Come nascono, vento, nuvole e pioggia. Osservare fenomeni meteorologici e servirsi degli strumenti a disposizione a bordo(Barometro, Igrometro e Termometro)</a:t>
            </a:r>
          </a:p>
          <a:p>
            <a:endParaRPr lang="it-IT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Tecniche di base della navigazione a vela II: 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(come fermare la barca al vento, cappa e panne, recupero uomo a mare). </a:t>
            </a:r>
          </a:p>
          <a:p>
            <a:pPr marL="0" indent="0">
              <a:buNone/>
            </a:pPr>
            <a:endParaRPr lang="it-IT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ORMEGGIO ed ANCORAGGIO: 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Operazioni di ormeggio e relative problematiche; manovra di ancoraggio; scelta delle attrezzature e delle ancore. </a:t>
            </a:r>
          </a:p>
          <a:p>
            <a:pPr marL="0" indent="0">
              <a:buNone/>
            </a:pPr>
            <a:endParaRPr lang="it-IT" sz="105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SICUREZZA: 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Distribuzione dei compiti e posizioni; conoscenza ed applicazione delle norme di sicurezza, uso delle dotazioni di bordo e comportamento da tenere in navigazione ed in caso di pericolo; descrizione ed uso della strumentazione di bordo. </a:t>
            </a:r>
            <a:endParaRPr lang="it-IT" sz="105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it-IT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Carteggio: 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Introduzione alla carta nautica. Come leggerla, come posizionarsi al suo interno, che rotta tenere per arrivare al nostro obbiettivo . Rilevamento di punti cospicui; riconoscimento di segnali marittimi diurni e notturni; rilevamento dei fari e riconoscimento in base alla frequenza. </a:t>
            </a:r>
          </a:p>
          <a:p>
            <a:pPr marL="0" indent="0">
              <a:buNone/>
            </a:pPr>
            <a:endParaRPr lang="it-IT" sz="105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N.I.P.A.M. – Norme Internazionale per la prevenzione degli abbordi in mare: 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Conoscenza ed applicazione delle norme per evitare gli abbordi in mare. </a:t>
            </a:r>
          </a:p>
          <a:p>
            <a:pPr marL="0" indent="0">
              <a:buNone/>
            </a:pPr>
            <a:endParaRPr lang="it-IT" sz="105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MOTORE: </a:t>
            </a: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Funzionamento, riparazione di piccole avarie, e manutenzione base</a:t>
            </a:r>
          </a:p>
          <a:p>
            <a:pPr marL="0" indent="0">
              <a:buNone/>
            </a:pPr>
            <a:endParaRPr lang="it-IT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itchFamily="2" charset="2"/>
              <a:buChar char="ü"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Vivere il mare </a:t>
            </a:r>
            <a:r>
              <a:rPr lang="it-IT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endParaRPr lang="it-IT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it-IT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Ecologia ed Area Marina Protetta e Cambusa</a:t>
            </a:r>
            <a:endParaRPr lang="it-IT" sz="1050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5373216"/>
            <a:ext cx="1274934" cy="12378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E50DA0B-0E59-4E66-A30B-98EE79C07BB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D696EC-6A69-422A-A78E-7294A544FF9E}"/>
              </a:ext>
            </a:extLst>
          </p:cNvPr>
          <p:cNvSpPr/>
          <p:nvPr/>
        </p:nvSpPr>
        <p:spPr>
          <a:xfrm>
            <a:off x="641041" y="296860"/>
            <a:ext cx="8229600" cy="6617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9912" y="204045"/>
            <a:ext cx="8748464" cy="51125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it-IT" b="1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 quote di partecipazione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Formula base 8 lezioni: </a:t>
            </a:r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€ 240,00 </a:t>
            </a:r>
          </a:p>
          <a:p>
            <a:pPr marL="0" indent="0">
              <a:buNone/>
            </a:pP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Formula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day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cruise e 4 lezioni base:</a:t>
            </a:r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€250,00 </a:t>
            </a:r>
          </a:p>
          <a:p>
            <a:pPr marL="0" indent="0">
              <a:buNone/>
            </a:pP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Formula due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day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cruise: </a:t>
            </a:r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€ 260,00 </a:t>
            </a:r>
          </a:p>
          <a:p>
            <a:pPr marL="0" indent="0">
              <a:buNone/>
            </a:pP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Formula weekend: </a:t>
            </a:r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€ 260,00 </a:t>
            </a:r>
            <a:endParaRPr lang="it-IT" sz="26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endParaRPr lang="it-IT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30" y="5316614"/>
            <a:ext cx="1274934" cy="12378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A693D01-6F62-4094-80A9-15B9D2CC3D4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601331D-2953-4CAB-925A-F81DA335746E}"/>
              </a:ext>
            </a:extLst>
          </p:cNvPr>
          <p:cNvSpPr/>
          <p:nvPr/>
        </p:nvSpPr>
        <p:spPr>
          <a:xfrm>
            <a:off x="639912" y="515254"/>
            <a:ext cx="8229600" cy="6617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624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368868"/>
            <a:ext cx="8064896" cy="51483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</a:t>
            </a:r>
          </a:p>
          <a:p>
            <a:pPr marL="0" indent="0" algn="ctr">
              <a:buNone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 quota non comprende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Cambusa, carburante (solo weekend e day cruise) e quota d’ormeggio in porti diversi dal </a:t>
            </a:r>
            <a:r>
              <a:rPr lang="it-IT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Molosiglio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Iscrizione alla Lega Navale di Napoli (valida fino al 31.12) : </a:t>
            </a: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€ 60,00 </a:t>
            </a: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promozione anziché 240,00; </a:t>
            </a:r>
          </a:p>
          <a:p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Affiliazione alla Federazione Italiana Vela (valida fino al 31.12): </a:t>
            </a: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€ 25,00 </a:t>
            </a:r>
            <a:endParaRPr lang="it-IT" sz="2800" dirty="0">
              <a:solidFill>
                <a:schemeClr val="tx1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endParaRPr lang="it-IT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2CE421-E934-4241-9E62-346311D4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33" y="5345529"/>
            <a:ext cx="1274934" cy="123783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613768D-6BA7-44EB-9159-FC10CA6F48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18D70C8-5FA5-4790-86D8-A6C9FEF0611A}"/>
              </a:ext>
            </a:extLst>
          </p:cNvPr>
          <p:cNvSpPr/>
          <p:nvPr/>
        </p:nvSpPr>
        <p:spPr>
          <a:xfrm>
            <a:off x="611560" y="832414"/>
            <a:ext cx="8229600" cy="6617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3600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PPTCOMPATIBLERD03" val="RXP"/>
  <p:tag name="VARPPTTYPE" val="RXP"/>
  <p:tag name="VARPPTSLIDEFORMAT" val="RXP"/>
  <p:tag name="VARSAVEMESSAGETIMESTAMP" val="RXP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856</Words>
  <Application>Microsoft Macintosh PowerPoint</Application>
  <PresentationFormat>Presentazione su schermo (4:3)</PresentationFormat>
  <Paragraphs>131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 Unicode MS</vt:lpstr>
      <vt:lpstr>Arial</vt:lpstr>
      <vt:lpstr>Calibri</vt:lpstr>
      <vt:lpstr>Wingdings</vt:lpstr>
      <vt:lpstr>Tema di Office</vt:lpstr>
      <vt:lpstr>Corso Altura Crociera - Obbiettivi </vt:lpstr>
      <vt:lpstr> </vt:lpstr>
      <vt:lpstr> </vt:lpstr>
      <vt:lpstr> </vt:lpstr>
      <vt:lpstr> </vt:lpstr>
      <vt:lpstr>Presentazione standard di PowerPoint</vt:lpstr>
      <vt:lpstr>Argomenti Lezioni Teoriche </vt:lpstr>
      <vt:lpstr> </vt:lpstr>
      <vt:lpstr> </vt:lpstr>
      <vt:lpstr> </vt:lpstr>
      <vt:lpstr>   Info utili  </vt:lpstr>
      <vt:lpstr>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Roberta Albano</dc:creator>
  <cp:lastModifiedBy>Microsoft Office User</cp:lastModifiedBy>
  <cp:revision>29</cp:revision>
  <dcterms:created xsi:type="dcterms:W3CDTF">2019-01-11T21:03:55Z</dcterms:created>
  <dcterms:modified xsi:type="dcterms:W3CDTF">2019-03-08T19:05:10Z</dcterms:modified>
</cp:coreProperties>
</file>